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53" r:id="rId3"/>
    <p:sldId id="328" r:id="rId4"/>
    <p:sldId id="327" r:id="rId5"/>
    <p:sldId id="361" r:id="rId6"/>
    <p:sldId id="37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82" r:id="rId20"/>
    <p:sldId id="358" r:id="rId21"/>
    <p:sldId id="374" r:id="rId22"/>
    <p:sldId id="373" r:id="rId23"/>
    <p:sldId id="381" r:id="rId24"/>
    <p:sldId id="380" r:id="rId25"/>
    <p:sldId id="341" r:id="rId26"/>
    <p:sldId id="3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3"/>
    <p:restoredTop sz="94749"/>
  </p:normalViewPr>
  <p:slideViewPr>
    <p:cSldViewPr snapToGrid="0" snapToObjects="1">
      <p:cViewPr>
        <p:scale>
          <a:sx n="109" d="100"/>
          <a:sy n="109" d="100"/>
        </p:scale>
        <p:origin x="1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</a:t>
            </a:r>
            <a:r>
              <a:rPr lang="en-US" dirty="0" smtClean="0"/>
              <a:t>1 kW solar </a:t>
            </a:r>
            <a:r>
              <a:rPr lang="en-US" dirty="0" smtClean="0"/>
              <a:t>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49" y="702286"/>
            <a:ext cx="2647097" cy="54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have a correctly formatted a  date-time, you can easily retrieve components </a:t>
            </a:r>
            <a:r>
              <a:rPr lang="en-US" dirty="0" smtClean="0"/>
              <a:t>such as week, hour, year etc.</a:t>
            </a:r>
            <a:endParaRPr lang="en-US" dirty="0" smtClean="0"/>
          </a:p>
          <a:p>
            <a:r>
              <a:rPr lang="en-US" dirty="0" smtClean="0"/>
              <a:t>Task: use mutate() to add hour, week and date columns </a:t>
            </a:r>
            <a:r>
              <a:rPr lang="en-US" dirty="0" smtClean="0"/>
              <a:t>to `ninja`</a:t>
            </a:r>
            <a:endParaRPr lang="en-US" dirty="0" smtClean="0"/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</a:t>
            </a:r>
            <a:r>
              <a:rPr lang="en-US" dirty="0" smtClean="0"/>
              <a:t>and moving </a:t>
            </a:r>
            <a:r>
              <a:rPr lang="en-US" dirty="0" smtClean="0"/>
              <a:t>average </a:t>
            </a:r>
            <a:r>
              <a:rPr lang="en-US" dirty="0" smtClean="0"/>
              <a:t>models, e.g. ARMA, 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important to get the data pre-processing and train/test split </a:t>
            </a:r>
            <a:r>
              <a:rPr lang="en-US" dirty="0" smtClean="0"/>
              <a:t>steps right </a:t>
            </a:r>
            <a:r>
              <a:rPr lang="en-US" dirty="0" smtClean="0"/>
              <a:t>for forecasting tasks </a:t>
            </a:r>
            <a:r>
              <a:rPr lang="en-US" dirty="0" smtClean="0"/>
              <a:t>as </a:t>
            </a:r>
            <a:r>
              <a:rPr lang="en-US" dirty="0" smtClean="0"/>
              <a:t>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</a:t>
            </a:r>
            <a:r>
              <a:rPr lang="en-US" dirty="0" smtClean="0"/>
              <a:t>remainder </a:t>
            </a:r>
            <a:r>
              <a:rPr lang="en-US" dirty="0" smtClean="0"/>
              <a:t>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</a:t>
            </a:r>
            <a:r>
              <a:rPr lang="en-US" dirty="0" smtClean="0"/>
              <a:t>times and increases the dimensionality of the data significantly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445369" cy="1325563"/>
          </a:xfrm>
        </p:spPr>
        <p:txBody>
          <a:bodyPr/>
          <a:lstStyle/>
          <a:p>
            <a:r>
              <a:rPr lang="en-US" smtClean="0"/>
              <a:t>Lagged </a:t>
            </a:r>
            <a:r>
              <a:rPr lang="en-US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059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Lagged explanatory variables </a:t>
            </a:r>
            <a:r>
              <a:rPr lang="en-US" dirty="0" smtClean="0"/>
              <a:t>are among the most important inputs for forecasting models</a:t>
            </a:r>
          </a:p>
          <a:p>
            <a:r>
              <a:rPr lang="en-US" dirty="0" smtClean="0"/>
              <a:t>We can include observations of the target variable and other explanatory variables from any time before the forecast horizon, </a:t>
            </a:r>
            <a:r>
              <a:rPr lang="en-US" u="sng" dirty="0" smtClean="0"/>
              <a:t>but not after</a:t>
            </a:r>
          </a:p>
          <a:p>
            <a:r>
              <a:rPr lang="en-US" dirty="0" smtClean="0"/>
              <a:t>Depending on the context, you may want to include 24hr, 1wk, 1yr lagged variables: you can use autocorrelation to inform your decision</a:t>
            </a:r>
          </a:p>
          <a:p>
            <a:r>
              <a:rPr lang="en-US" dirty="0" smtClean="0"/>
              <a:t>1 year might be useful for solar PV, but we don’t have enough data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20916" y="1983009"/>
            <a:ext cx="18916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91"/>
          <a:stretch/>
        </p:blipFill>
        <p:spPr>
          <a:xfrm>
            <a:off x="8553829" y="4493179"/>
            <a:ext cx="1701800" cy="1683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6893" y="400129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Lagged values with N=1</a:t>
            </a:r>
            <a:endParaRPr lang="en-US" sz="16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In general: if we are forecasting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with a forecast horizon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i="1" dirty="0" err="1" smtClean="0"/>
                  <a:t>timesteps</a:t>
                </a:r>
                <a:r>
                  <a:rPr lang="en-US" i="1" dirty="0" smtClean="0"/>
                  <a:t>, we can use any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blipFill rotWithShape="0">
                <a:blip r:embed="rId3"/>
                <a:stretch>
                  <a:fillRect t="-2463" r="-324" b="-25616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Task: create a function for pre-processing your data</a:t>
            </a:r>
          </a:p>
          <a:p>
            <a:pPr lvl="1"/>
            <a:r>
              <a:rPr lang="en-US" dirty="0"/>
              <a:t>Add 24 hour lagged variables for: </a:t>
            </a:r>
          </a:p>
          <a:p>
            <a:pPr lvl="2"/>
            <a:r>
              <a:rPr lang="en-US" dirty="0"/>
              <a:t>Electricity </a:t>
            </a:r>
          </a:p>
          <a:p>
            <a:pPr lvl="2"/>
            <a:r>
              <a:rPr lang="en-US" dirty="0"/>
              <a:t>Direct irradiance </a:t>
            </a:r>
          </a:p>
          <a:p>
            <a:pPr lvl="2"/>
            <a:r>
              <a:rPr lang="en-US" dirty="0"/>
              <a:t>Diffuse irradiance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dirty="0"/>
              <a:t>Add the sine and cosine transforms of week and hour variables</a:t>
            </a:r>
          </a:p>
          <a:p>
            <a:r>
              <a:rPr lang="en-US" dirty="0"/>
              <a:t>Task: pre-process your training and testing data </a:t>
            </a:r>
            <a:r>
              <a:rPr lang="en-US" b="1" dirty="0"/>
              <a:t>separately</a:t>
            </a:r>
            <a:r>
              <a:rPr lang="en-US" dirty="0"/>
              <a:t> with the cleaning function</a:t>
            </a:r>
          </a:p>
          <a:p>
            <a:r>
              <a:rPr lang="en-US" dirty="0"/>
              <a:t>Task: drop the NA values from your training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3" y="2274278"/>
            <a:ext cx="3036199" cy="201081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3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smtClean="0"/>
              <a:t>NILM competition</a:t>
            </a:r>
            <a:r>
              <a:rPr lang="en-US" dirty="0" smtClean="0"/>
              <a:t> launch!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</a:t>
            </a:r>
            <a:r>
              <a:rPr lang="en-US" b="1" dirty="0" smtClean="0"/>
              <a:t>different features </a:t>
            </a:r>
            <a:r>
              <a:rPr lang="en-US" dirty="0" smtClean="0"/>
              <a:t>(sampled randomly</a:t>
            </a:r>
            <a:r>
              <a:rPr lang="en-US" dirty="0" smtClean="0"/>
              <a:t>) and </a:t>
            </a:r>
            <a:r>
              <a:rPr lang="en-US" b="1" dirty="0" smtClean="0"/>
              <a:t>with different data </a:t>
            </a:r>
          </a:p>
          <a:p>
            <a:r>
              <a:rPr lang="en-US" dirty="0" smtClean="0"/>
              <a:t>The forest of trees are used to calculate an average prediction</a:t>
            </a:r>
            <a:endParaRPr lang="en-US" dirty="0" smtClean="0"/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325" y="4799083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</a:t>
            </a:r>
            <a:r>
              <a:rPr lang="en-US" dirty="0" smtClean="0"/>
              <a:t>forecast to your predictions dat</a:t>
            </a:r>
            <a:r>
              <a:rPr lang="en-US" dirty="0" smtClean="0"/>
              <a:t>a frame</a:t>
            </a:r>
            <a:endParaRPr lang="en-US" dirty="0" smtClean="0"/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now employ our models to predict the solar PV output on the out-of-sample data (October onwards)</a:t>
            </a:r>
          </a:p>
          <a:p>
            <a:r>
              <a:rPr lang="en-US" dirty="0" smtClean="0"/>
              <a:t>Task: make your predictions on the (pre-processed) test data </a:t>
            </a:r>
          </a:p>
          <a:p>
            <a:r>
              <a:rPr lang="en-US" dirty="0" smtClean="0"/>
              <a:t>Task: calculate the RMSE on your test data</a:t>
            </a:r>
          </a:p>
          <a:p>
            <a:r>
              <a:rPr lang="en-US" dirty="0" smtClean="0"/>
              <a:t>Which model performed best? What are the limitations of the random forest model?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5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7154" cy="1325563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Today we are launching a </a:t>
            </a:r>
            <a:r>
              <a:rPr lang="en-US" dirty="0" err="1" smtClean="0"/>
              <a:t>Kaggle</a:t>
            </a:r>
            <a:r>
              <a:rPr lang="en-US" dirty="0" smtClean="0"/>
              <a:t> competition looking at non-intrusive load monitoring (NILM)</a:t>
            </a:r>
          </a:p>
          <a:p>
            <a:r>
              <a:rPr lang="en-US" dirty="0" smtClean="0"/>
              <a:t>Your task is to predict </a:t>
            </a:r>
            <a:r>
              <a:rPr lang="en-US" b="1" dirty="0" smtClean="0"/>
              <a:t>appliances</a:t>
            </a:r>
            <a:r>
              <a:rPr lang="en-US" dirty="0" smtClean="0"/>
              <a:t> being used based on recorded samples of voltage and current</a:t>
            </a:r>
          </a:p>
          <a:p>
            <a:r>
              <a:rPr lang="en-US" dirty="0" smtClean="0"/>
              <a:t>75% of the data is available in a training data set, 25% is held back in a test set</a:t>
            </a:r>
          </a:p>
          <a:p>
            <a:r>
              <a:rPr lang="en-US" dirty="0" smtClean="0"/>
              <a:t>You will be marked on </a:t>
            </a:r>
            <a:r>
              <a:rPr lang="en-US" b="1" dirty="0" smtClean="0"/>
              <a:t>classification accuracy</a:t>
            </a:r>
          </a:p>
          <a:p>
            <a:r>
              <a:rPr lang="en-US" dirty="0" smtClean="0"/>
              <a:t>Deadline is </a:t>
            </a:r>
            <a:r>
              <a:rPr lang="en-US" u="sng" dirty="0" smtClean="0"/>
              <a:t>Wednesday 17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November @ 11:59pm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7" t="1556" r="11822"/>
          <a:stretch/>
        </p:blipFill>
        <p:spPr>
          <a:xfrm>
            <a:off x="7119080" y="916786"/>
            <a:ext cx="4028100" cy="361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2257" y="365125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Correlation of </a:t>
            </a:r>
            <a:r>
              <a:rPr lang="en-US" b="1" i="1" smtClean="0"/>
              <a:t>training features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3" y="5023941"/>
            <a:ext cx="3738197" cy="1457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258" y="4718981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Class labels (</a:t>
            </a:r>
            <a:r>
              <a:rPr lang="en-US" b="1" i="1" smtClean="0"/>
              <a:t>28 in total)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Make a submission is as simple as uploading a CSV file with</a:t>
            </a:r>
            <a:r>
              <a:rPr lang="en-US" dirty="0"/>
              <a:t> </a:t>
            </a:r>
            <a:r>
              <a:rPr lang="en-US" dirty="0" smtClean="0"/>
              <a:t>2 columns: </a:t>
            </a:r>
          </a:p>
          <a:p>
            <a:pPr lvl="1"/>
            <a:r>
              <a:rPr lang="en-US" dirty="0" smtClean="0"/>
              <a:t>id (corresponding to the ids in the test set)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ppliances (your prediction)</a:t>
            </a:r>
          </a:p>
          <a:p>
            <a:r>
              <a:rPr lang="en-US" dirty="0" smtClean="0"/>
              <a:t>We have made available a minimum viable submission: fitting a model, making predictions and saving the submission to a .CSV file</a:t>
            </a:r>
          </a:p>
          <a:p>
            <a:r>
              <a:rPr lang="en-US" b="1" dirty="0" smtClean="0"/>
              <a:t>If nothing else, try submitting an improved decision tree with some hyper-parameter tuning!</a:t>
            </a:r>
          </a:p>
          <a:p>
            <a:r>
              <a:rPr lang="en-US" dirty="0" smtClean="0"/>
              <a:t>More details are available on the </a:t>
            </a:r>
            <a:r>
              <a:rPr lang="en-US" dirty="0" err="1" smtClean="0"/>
              <a:t>Kaggle</a:t>
            </a:r>
            <a:r>
              <a:rPr lang="en-US" dirty="0" smtClean="0"/>
              <a:t> webpage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Good luck!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617971"/>
            <a:ext cx="48641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0338" y="22220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Submission format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2262554" y="6126858"/>
            <a:ext cx="6702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https</a:t>
            </a:r>
            <a:r>
              <a:rPr lang="en-US" sz="2800" b="1" i="1" dirty="0" smtClean="0"/>
              <a:t>://</a:t>
            </a:r>
            <a:r>
              <a:rPr lang="en-US" sz="2800" b="1" i="1" dirty="0" err="1" smtClean="0"/>
              <a:t>www.kaggle.com</a:t>
            </a:r>
            <a:r>
              <a:rPr lang="en-US" sz="2800" b="1" i="1" dirty="0" smtClean="0"/>
              <a:t>/c/esda-nilm-2021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64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universally used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2021/12/25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Not every day has 24 hours</a:t>
            </a:r>
            <a:r>
              <a:rPr lang="en-AU" dirty="0" smtClean="0"/>
              <a:t>...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gives a period which can be added 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alculate out the time in 123456789 seconds from now</a:t>
            </a:r>
          </a:p>
          <a:p>
            <a:pPr lvl="1"/>
            <a:r>
              <a:rPr lang="en-US" dirty="0" smtClean="0"/>
              <a:t>Calculate your age by 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4139" y="880994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2323971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date/times; you must consider whether you want to consider irregularities in 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r>
              <a:rPr lang="en-US" dirty="0" smtClean="0"/>
              <a:t>You can </a:t>
            </a:r>
            <a:r>
              <a:rPr lang="en-US" dirty="0" smtClean="0"/>
              <a:t>specify a time </a:t>
            </a:r>
            <a:r>
              <a:rPr lang="en-US" dirty="0" smtClean="0"/>
              <a:t>zone by </a:t>
            </a:r>
            <a:r>
              <a:rPr lang="en-US" dirty="0" smtClean="0"/>
              <a:t>using `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r>
              <a:rPr lang="en-US" dirty="0" smtClean="0"/>
              <a:t>=` when using any of the date-time parsing functions: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as_date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en-US" dirty="0" err="1" smtClean="0"/>
              <a:t>timezone</a:t>
            </a:r>
            <a:r>
              <a:rPr lang="en-US" dirty="0" smtClean="0"/>
              <a:t>)`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ymd_hms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 = </a:t>
            </a:r>
            <a:r>
              <a:rPr lang="en-US" dirty="0" err="1" smtClean="0"/>
              <a:t>timezone</a:t>
            </a:r>
            <a:r>
              <a:rPr lang="en-US" dirty="0" smtClean="0"/>
              <a:t>)` </a:t>
            </a:r>
          </a:p>
          <a:p>
            <a:r>
              <a:rPr lang="en-US" dirty="0" smtClean="0"/>
              <a:t>The time zone codes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accounts for daylight savings time where in places where it is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Convert between </a:t>
            </a:r>
            <a:r>
              <a:rPr lang="en-US" dirty="0" err="1" smtClean="0"/>
              <a:t>timezones</a:t>
            </a:r>
            <a:r>
              <a:rPr lang="en-US" dirty="0" smtClean="0"/>
              <a:t> using `</a:t>
            </a:r>
            <a:r>
              <a:rPr lang="en-US" dirty="0" err="1" smtClean="0"/>
              <a:t>with_tz</a:t>
            </a:r>
            <a:r>
              <a:rPr lang="en-US" dirty="0" smtClean="0"/>
              <a:t>()`</a:t>
            </a:r>
            <a:endParaRPr lang="en-US" dirty="0" smtClean="0"/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042444"/>
            <a:ext cx="50673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080" y="4983778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One </a:t>
            </a:r>
            <a:r>
              <a:rPr lang="en-US" sz="1600" i="1" dirty="0" err="1" smtClean="0"/>
              <a:t>upsampling</a:t>
            </a:r>
            <a:r>
              <a:rPr lang="en-US" sz="1600" i="1" dirty="0" smtClean="0"/>
              <a:t> method: join the data frame to a separate data frame with the desired date-time resolution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35354</TotalTime>
  <Words>2103</Words>
  <Application>Microsoft Macintosh PowerPoint</Application>
  <PresentationFormat>Widescreen</PresentationFormat>
  <Paragraphs>218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Cambria Math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Date-Time Arithmetic</vt:lpstr>
      <vt:lpstr>Converting Time Zones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Predictors</vt:lpstr>
      <vt:lpstr>Pre-Processing</vt:lpstr>
      <vt:lpstr>Fitting Models</vt:lpstr>
      <vt:lpstr>Evaluating the Models</vt:lpstr>
      <vt:lpstr>Plotting Residuals</vt:lpstr>
      <vt:lpstr>Model Evaluation on Test Data</vt:lpstr>
      <vt:lpstr>Further Reading</vt:lpstr>
      <vt:lpstr>Kaggle Competition </vt:lpstr>
      <vt:lpstr>Minimum Viable Submission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564</cp:revision>
  <cp:lastPrinted>2021-11-03T13:47:01Z</cp:lastPrinted>
  <dcterms:created xsi:type="dcterms:W3CDTF">2021-09-22T06:13:15Z</dcterms:created>
  <dcterms:modified xsi:type="dcterms:W3CDTF">2021-11-03T19:55:51Z</dcterms:modified>
</cp:coreProperties>
</file>